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504C741-6040-46C6-B9AF-8483A1CD109A}">
  <a:tblStyle styleId="{9504C741-6040-46C6-B9AF-8483A1CD109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47e2193857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47e2193857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147e2193857_1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147e2193857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47e2193857_1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147e2193857_1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47e2193857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147e2193857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147e2193857_1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147e2193857_1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47e2193857_1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47e2193857_1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47e2193857_1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147e2193857_1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47e2193857_1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147e2193857_1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47e2193857_1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147e2193857_1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47e2193857_1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147e2193857_1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47e2193857_1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147e2193857_1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47e2193857_1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147e2193857_1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47e2193857_1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47e2193857_1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47e2193857_1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47e2193857_1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Park Place Homes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22.08.18</a:t>
            </a: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191700" y="3663675"/>
            <a:ext cx="32205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2"/>
                </a:solidFill>
              </a:rPr>
              <a:t>Dave Owen </a:t>
            </a:r>
            <a:endParaRPr sz="12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2"/>
                </a:solidFill>
              </a:rPr>
              <a:t>owendr.parkplace@gmail.com</a:t>
            </a:r>
            <a:endParaRPr sz="10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2"/>
                </a:solidFill>
              </a:rPr>
              <a:t>Nello Villaryoa</a:t>
            </a:r>
            <a:endParaRPr sz="12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2"/>
                </a:solidFill>
              </a:rPr>
              <a:t>nav.parkplace@gmail.com</a:t>
            </a:r>
            <a:r>
              <a:rPr lang="en" sz="1200">
                <a:solidFill>
                  <a:schemeClr val="lt2"/>
                </a:solidFill>
              </a:rPr>
              <a:t> </a:t>
            </a:r>
            <a:endParaRPr sz="12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2"/>
                </a:solidFill>
              </a:rPr>
              <a:t>Quinn Van Order</a:t>
            </a:r>
            <a:endParaRPr sz="12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2"/>
                </a:solidFill>
              </a:rPr>
              <a:t>qvanorder.parkplace@gmail.com </a:t>
            </a:r>
            <a:endParaRPr sz="10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Agenda</a:t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2022 </a:t>
            </a:r>
            <a:r>
              <a:rPr lang="en" sz="1500"/>
              <a:t>Decisions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2022 Events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Mr. Welch Lawsuit Update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Finances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Pending Repairs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Roof Report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Reserve Report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The Future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Q&amp;A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Open forum</a:t>
            </a:r>
            <a:endParaRPr sz="15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2022 Decisions</a:t>
            </a:r>
            <a:endParaRPr/>
          </a:p>
        </p:txBody>
      </p:sp>
      <p:graphicFrame>
        <p:nvGraphicFramePr>
          <p:cNvPr id="68" name="Google Shape;68;p15"/>
          <p:cNvGraphicFramePr/>
          <p:nvPr/>
        </p:nvGraphicFramePr>
        <p:xfrm>
          <a:off x="311700" y="1017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{9504C741-6040-46C6-B9AF-8483A1CD109A}</a:tableStyleId>
              </a:tblPr>
              <a:tblGrid>
                <a:gridCol w="808075"/>
                <a:gridCol w="7712525"/>
              </a:tblGrid>
              <a:tr h="541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2"/>
                          </a:solidFill>
                        </a:rPr>
                        <a:t>4/14/2022</a:t>
                      </a:r>
                      <a:endParaRPr sz="1000">
                        <a:solidFill>
                          <a:schemeClr val="lt2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2"/>
                          </a:solidFill>
                        </a:rPr>
                        <a:t>As per advice from Valerie at Condo Law, we have agreed to counter Mr. Welch's offer of 38k at 98-100k, expecting to be negotiated down. We have authorized Valerie to settle in the range of 55-75k without needing further consent from the board to minimize back and forth.</a:t>
                      </a:r>
                      <a:endParaRPr sz="1000">
                        <a:solidFill>
                          <a:schemeClr val="lt2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2"/>
                          </a:solidFill>
                        </a:rPr>
                        <a:t>4/15/2022</a:t>
                      </a:r>
                      <a:endParaRPr sz="1000">
                        <a:solidFill>
                          <a:schemeClr val="lt2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2"/>
                          </a:solidFill>
                        </a:rPr>
                        <a:t>We agreed to pursue a reserve study by "Association Reserves" @ $2590, enabling us to make informed decisions about </a:t>
                      </a:r>
                      <a:r>
                        <a:rPr lang="en" sz="1000">
                          <a:solidFill>
                            <a:schemeClr val="lt2"/>
                          </a:solidFill>
                        </a:rPr>
                        <a:t>maintenance</a:t>
                      </a:r>
                      <a:r>
                        <a:rPr lang="en" sz="1000">
                          <a:solidFill>
                            <a:schemeClr val="lt2"/>
                          </a:solidFill>
                        </a:rPr>
                        <a:t> prioritization and budgeting.</a:t>
                      </a:r>
                      <a:endParaRPr sz="1000" u="sng">
                        <a:solidFill>
                          <a:schemeClr val="lt2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2"/>
                          </a:solidFill>
                        </a:rPr>
                        <a:t>4/22/2022</a:t>
                      </a:r>
                      <a:endParaRPr sz="1000">
                        <a:solidFill>
                          <a:schemeClr val="lt2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2"/>
                          </a:solidFill>
                        </a:rPr>
                        <a:t>Agreed to spend $305 to gain membership to WSCAI for the purpose of obtaining training materials on how to best operate a HOA. Will reassess if membership has value prior to renewal next year.</a:t>
                      </a:r>
                      <a:endParaRPr sz="1000">
                        <a:solidFill>
                          <a:schemeClr val="lt2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2"/>
                          </a:solidFill>
                        </a:rPr>
                        <a:t>4/27/2022</a:t>
                      </a:r>
                      <a:endParaRPr sz="1000">
                        <a:solidFill>
                          <a:schemeClr val="lt2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2"/>
                          </a:solidFill>
                        </a:rPr>
                        <a:t>Agreed to sign onto "loyalty program" for reserve reports to freeze rates for next 3 years allowing for yearly reports. Will reassess at end of 3 year period to determine if this added value - $1400 per year</a:t>
                      </a:r>
                      <a:endParaRPr sz="1000" u="sng">
                        <a:solidFill>
                          <a:schemeClr val="lt2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2"/>
                          </a:solidFill>
                        </a:rPr>
                        <a:t>4/28/2022</a:t>
                      </a:r>
                      <a:endParaRPr sz="1000">
                        <a:solidFill>
                          <a:schemeClr val="lt2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2"/>
                          </a:solidFill>
                        </a:rPr>
                        <a:t>Agreed to $856.38 estimate for gutter cleaning from "Window Cleaning &amp; More"</a:t>
                      </a:r>
                      <a:endParaRPr sz="1000" u="sng">
                        <a:solidFill>
                          <a:schemeClr val="lt2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2"/>
                          </a:solidFill>
                        </a:rPr>
                        <a:t>5/9/2022</a:t>
                      </a:r>
                      <a:endParaRPr sz="1000">
                        <a:solidFill>
                          <a:schemeClr val="lt2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2"/>
                          </a:solidFill>
                        </a:rPr>
                        <a:t>Approved draft minutes from meeting in January to be finalized and transmitted to association</a:t>
                      </a:r>
                      <a:endParaRPr sz="1000">
                        <a:solidFill>
                          <a:schemeClr val="lt2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2"/>
                          </a:solidFill>
                        </a:rPr>
                        <a:t>5/10/2022</a:t>
                      </a:r>
                      <a:endParaRPr sz="1000">
                        <a:solidFill>
                          <a:schemeClr val="lt2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2"/>
                          </a:solidFill>
                        </a:rPr>
                        <a:t>Approved spending $140 to remove couch dumped next to dumpster facilities</a:t>
                      </a:r>
                      <a:endParaRPr sz="1000">
                        <a:solidFill>
                          <a:schemeClr val="lt2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2"/>
                          </a:solidFill>
                        </a:rPr>
                        <a:t>5/24/2022</a:t>
                      </a:r>
                      <a:endParaRPr sz="1000">
                        <a:solidFill>
                          <a:schemeClr val="lt2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2"/>
                          </a:solidFill>
                        </a:rPr>
                        <a:t>Approved to spend an estimated $3,975 on roof inspection with J2</a:t>
                      </a:r>
                      <a:endParaRPr sz="1000" u="sng">
                        <a:solidFill>
                          <a:schemeClr val="lt2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2"/>
                          </a:solidFill>
                        </a:rPr>
                        <a:t>6/29/2022</a:t>
                      </a:r>
                      <a:endParaRPr sz="1000">
                        <a:solidFill>
                          <a:schemeClr val="lt2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2"/>
                          </a:solidFill>
                        </a:rPr>
                        <a:t>Approved Settlement for $63,436.49 with Mr. Welch</a:t>
                      </a:r>
                      <a:endParaRPr sz="1000">
                        <a:solidFill>
                          <a:schemeClr val="lt2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2022 Events</a:t>
            </a:r>
            <a:endParaRPr/>
          </a:p>
        </p:txBody>
      </p:sp>
      <p:graphicFrame>
        <p:nvGraphicFramePr>
          <p:cNvPr id="74" name="Google Shape;74;p16"/>
          <p:cNvGraphicFramePr/>
          <p:nvPr/>
        </p:nvGraphicFramePr>
        <p:xfrm>
          <a:off x="710475" y="1362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{9504C741-6040-46C6-B9AF-8483A1CD109A}</a:tableStyleId>
              </a:tblPr>
              <a:tblGrid>
                <a:gridCol w="929875"/>
                <a:gridCol w="6793175"/>
              </a:tblGrid>
              <a:tr h="286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2"/>
                          </a:solidFill>
                        </a:rPr>
                        <a:t>1/25/2022</a:t>
                      </a:r>
                      <a:endParaRPr>
                        <a:solidFill>
                          <a:schemeClr val="lt2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2"/>
                          </a:solidFill>
                        </a:rPr>
                        <a:t>Yearly meeting held, board members elected</a:t>
                      </a:r>
                      <a:endParaRPr u="sng">
                        <a:solidFill>
                          <a:schemeClr val="lt2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6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2"/>
                          </a:solidFill>
                        </a:rPr>
                        <a:t>2/24/2022</a:t>
                      </a:r>
                      <a:endParaRPr>
                        <a:solidFill>
                          <a:schemeClr val="lt2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2"/>
                          </a:solidFill>
                        </a:rPr>
                        <a:t>Budget ratified, 10% increase</a:t>
                      </a:r>
                      <a:endParaRPr u="sng">
                        <a:solidFill>
                          <a:schemeClr val="lt2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7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2"/>
                          </a:solidFill>
                        </a:rPr>
                        <a:t>5/3/2022</a:t>
                      </a:r>
                      <a:endParaRPr>
                        <a:solidFill>
                          <a:schemeClr val="lt2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2"/>
                          </a:solidFill>
                        </a:rPr>
                        <a:t>Fire alarm inspection - passed</a:t>
                      </a:r>
                      <a:endParaRPr u="sng">
                        <a:solidFill>
                          <a:schemeClr val="lt2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6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2"/>
                          </a:solidFill>
                        </a:rPr>
                        <a:t>5/10/2022</a:t>
                      </a:r>
                      <a:endParaRPr>
                        <a:solidFill>
                          <a:schemeClr val="lt2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2"/>
                          </a:solidFill>
                        </a:rPr>
                        <a:t>Couch abandoned by dumpsters removed, unbudgeted $140 expense.</a:t>
                      </a:r>
                      <a:endParaRPr u="sng">
                        <a:solidFill>
                          <a:schemeClr val="lt2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6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2"/>
                          </a:solidFill>
                        </a:rPr>
                        <a:t>5/12/2022</a:t>
                      </a:r>
                      <a:endParaRPr>
                        <a:solidFill>
                          <a:schemeClr val="lt2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2"/>
                          </a:solidFill>
                        </a:rPr>
                        <a:t>Gutters cleaned</a:t>
                      </a:r>
                      <a:endParaRPr u="sng">
                        <a:solidFill>
                          <a:schemeClr val="lt2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6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2"/>
                          </a:solidFill>
                        </a:rPr>
                        <a:t>6/10/2022</a:t>
                      </a:r>
                      <a:endParaRPr>
                        <a:solidFill>
                          <a:schemeClr val="lt2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2"/>
                          </a:solidFill>
                        </a:rPr>
                        <a:t>Reserve Report Inspection</a:t>
                      </a:r>
                      <a:endParaRPr u="sng">
                        <a:solidFill>
                          <a:schemeClr val="lt2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6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2"/>
                          </a:solidFill>
                        </a:rPr>
                        <a:t>6/22/2022</a:t>
                      </a:r>
                      <a:endParaRPr>
                        <a:solidFill>
                          <a:schemeClr val="lt2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2"/>
                          </a:solidFill>
                        </a:rPr>
                        <a:t>Roof Inspection</a:t>
                      </a:r>
                      <a:endParaRPr u="sng">
                        <a:solidFill>
                          <a:schemeClr val="lt2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Mr. Welch lawsuit update</a:t>
            </a:r>
            <a:endParaRPr/>
          </a:p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Settling for $63,436.49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Currently processing, not a done deal. No guarantees until check clears.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Money for repairs and reserve payback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Finances</a:t>
            </a:r>
            <a:endParaRPr/>
          </a:p>
        </p:txBody>
      </p:sp>
      <p:pic>
        <p:nvPicPr>
          <p:cNvPr id="86" name="Google Shape;8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8375" y="0"/>
            <a:ext cx="414723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Pending Repairs</a:t>
            </a:r>
            <a:endParaRPr/>
          </a:p>
        </p:txBody>
      </p:sp>
      <p:sp>
        <p:nvSpPr>
          <p:cNvPr id="92" name="Google Shape;92;p19"/>
          <p:cNvSpPr txBox="1"/>
          <p:nvPr>
            <p:ph idx="1" type="body"/>
          </p:nvPr>
        </p:nvSpPr>
        <p:spPr>
          <a:xfrm>
            <a:off x="311700" y="1152475"/>
            <a:ext cx="3081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Storage Area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Roof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Roof Report</a:t>
            </a:r>
            <a:endParaRPr/>
          </a:p>
        </p:txBody>
      </p:sp>
      <p:sp>
        <p:nvSpPr>
          <p:cNvPr id="98" name="Google Shape;98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Broken vents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Vegetation</a:t>
            </a:r>
            <a:r>
              <a:rPr lang="en"/>
              <a:t> in contact with building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Nearing end of life ~2-3 years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Report contract includes next steps meeting with J2.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Envelope Inspection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Reserve Report</a:t>
            </a:r>
            <a:endParaRPr/>
          </a:p>
        </p:txBody>
      </p:sp>
      <p:sp>
        <p:nvSpPr>
          <p:cNvPr id="104" name="Google Shape;104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are reserves?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is a reserve report?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Why is this important?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Reserve Report - E</a:t>
            </a:r>
            <a:r>
              <a:rPr lang="en"/>
              <a:t>xecutive Summary</a:t>
            </a:r>
            <a:endParaRPr/>
          </a:p>
        </p:txBody>
      </p:sp>
      <p:pic>
        <p:nvPicPr>
          <p:cNvPr id="110" name="Google Shape;11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3838" y="1093450"/>
            <a:ext cx="5796326" cy="3820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 txBox="1"/>
          <p:nvPr>
            <p:ph type="title"/>
          </p:nvPr>
        </p:nvSpPr>
        <p:spPr>
          <a:xfrm>
            <a:off x="311700" y="445025"/>
            <a:ext cx="8520600" cy="8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Reserve Report -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Pending Repairs</a:t>
            </a:r>
            <a:endParaRPr/>
          </a:p>
        </p:txBody>
      </p:sp>
      <p:pic>
        <p:nvPicPr>
          <p:cNvPr id="116" name="Google Shape;11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04237" y="0"/>
            <a:ext cx="5739764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Future</a:t>
            </a:r>
            <a:endParaRPr/>
          </a:p>
        </p:txBody>
      </p:sp>
      <p:sp>
        <p:nvSpPr>
          <p:cNvPr id="122" name="Google Shape;122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Avoid special </a:t>
            </a:r>
            <a:r>
              <a:rPr lang="en"/>
              <a:t>assessment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Yearly reserve contribution is 3.6k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Roof has 2-3 years of life left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30 years to pay for roof at 3k rate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Baseline reports, gather more data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Envelope Inspection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Higher Quality Roof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Budget adjustments - water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Accepting full funding </a:t>
            </a:r>
            <a:r>
              <a:rPr lang="en"/>
              <a:t>recommendation from reserve report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Reassess at next years reserve report.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Future - Bottom Line</a:t>
            </a:r>
            <a:endParaRPr/>
          </a:p>
        </p:txBody>
      </p:sp>
      <p:graphicFrame>
        <p:nvGraphicFramePr>
          <p:cNvPr id="128" name="Google Shape;128;p25"/>
          <p:cNvGraphicFramePr/>
          <p:nvPr/>
        </p:nvGraphicFramePr>
        <p:xfrm>
          <a:off x="1705363" y="10665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{9504C741-6040-46C6-B9AF-8483A1CD109A}</a:tableStyleId>
              </a:tblPr>
              <a:tblGrid>
                <a:gridCol w="4648025"/>
                <a:gridCol w="1085250"/>
              </a:tblGrid>
              <a:tr h="247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2"/>
                          </a:solidFill>
                        </a:rPr>
                        <a:t>2022 Budget - Minus Reserves</a:t>
                      </a:r>
                      <a:endParaRPr sz="1200">
                        <a:solidFill>
                          <a:schemeClr val="lt2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2"/>
                          </a:solidFill>
                        </a:rPr>
                        <a:t>$</a:t>
                      </a:r>
                      <a:r>
                        <a:rPr lang="en" sz="1200">
                          <a:solidFill>
                            <a:schemeClr val="lt2"/>
                          </a:solidFill>
                        </a:rPr>
                        <a:t>68,602.59</a:t>
                      </a:r>
                      <a:endParaRPr sz="1200">
                        <a:solidFill>
                          <a:schemeClr val="lt2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247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2"/>
                          </a:solidFill>
                        </a:rPr>
                        <a:t>2022 Budget - Reserves</a:t>
                      </a:r>
                      <a:endParaRPr sz="1200">
                        <a:solidFill>
                          <a:schemeClr val="lt2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2"/>
                          </a:solidFill>
                        </a:rPr>
                        <a:t>$</a:t>
                      </a:r>
                      <a:r>
                        <a:rPr lang="en" sz="1200">
                          <a:solidFill>
                            <a:schemeClr val="lt2"/>
                          </a:solidFill>
                        </a:rPr>
                        <a:t>3,600.00</a:t>
                      </a:r>
                      <a:endParaRPr sz="1200">
                        <a:solidFill>
                          <a:schemeClr val="lt2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247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2"/>
                          </a:solidFill>
                        </a:rPr>
                        <a:t>2022 Budget - Total</a:t>
                      </a:r>
                      <a:endParaRPr sz="1200">
                        <a:solidFill>
                          <a:schemeClr val="lt2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2"/>
                          </a:solidFill>
                        </a:rPr>
                        <a:t>$</a:t>
                      </a:r>
                      <a:r>
                        <a:rPr lang="en" sz="1200">
                          <a:solidFill>
                            <a:schemeClr val="lt2"/>
                          </a:solidFill>
                        </a:rPr>
                        <a:t>72,202.59</a:t>
                      </a:r>
                      <a:endParaRPr sz="1200">
                        <a:solidFill>
                          <a:schemeClr val="lt2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247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2"/>
                          </a:solidFill>
                        </a:rPr>
                        <a:t>2023 Budget +10% Estimate - Minus Reserves</a:t>
                      </a:r>
                      <a:endParaRPr sz="1200">
                        <a:solidFill>
                          <a:schemeClr val="lt2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2"/>
                          </a:solidFill>
                        </a:rPr>
                        <a:t>$</a:t>
                      </a:r>
                      <a:r>
                        <a:rPr lang="en" sz="1200">
                          <a:solidFill>
                            <a:schemeClr val="lt2"/>
                          </a:solidFill>
                        </a:rPr>
                        <a:t>75,462.85</a:t>
                      </a:r>
                      <a:endParaRPr sz="1200">
                        <a:solidFill>
                          <a:schemeClr val="lt2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247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2"/>
                          </a:solidFill>
                        </a:rPr>
                        <a:t>2023 Budget +10% Estimate - Reserves</a:t>
                      </a:r>
                      <a:endParaRPr sz="1200">
                        <a:solidFill>
                          <a:schemeClr val="lt2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2"/>
                          </a:solidFill>
                        </a:rPr>
                        <a:t>$</a:t>
                      </a:r>
                      <a:r>
                        <a:rPr lang="en" sz="1200">
                          <a:solidFill>
                            <a:schemeClr val="lt2"/>
                          </a:solidFill>
                        </a:rPr>
                        <a:t>55,500.00</a:t>
                      </a:r>
                      <a:endParaRPr sz="1200">
                        <a:solidFill>
                          <a:schemeClr val="lt2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247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2"/>
                          </a:solidFill>
                        </a:rPr>
                        <a:t>2023 Budget +10% Estimate - Total</a:t>
                      </a:r>
                      <a:endParaRPr sz="1200">
                        <a:solidFill>
                          <a:schemeClr val="lt2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2"/>
                          </a:solidFill>
                        </a:rPr>
                        <a:t>$</a:t>
                      </a:r>
                      <a:r>
                        <a:rPr lang="en" sz="1200">
                          <a:solidFill>
                            <a:schemeClr val="lt2"/>
                          </a:solidFill>
                        </a:rPr>
                        <a:t>130,962.80</a:t>
                      </a:r>
                      <a:endParaRPr sz="1200">
                        <a:solidFill>
                          <a:schemeClr val="lt2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247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2"/>
                          </a:solidFill>
                        </a:rPr>
                        <a:t>2023 Estimated Increase</a:t>
                      </a:r>
                      <a:endParaRPr sz="1200">
                        <a:solidFill>
                          <a:schemeClr val="lt2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2"/>
                          </a:solidFill>
                        </a:rPr>
                        <a:t>81.38</a:t>
                      </a:r>
                      <a:r>
                        <a:rPr lang="en" sz="1200">
                          <a:solidFill>
                            <a:schemeClr val="lt2"/>
                          </a:solidFill>
                        </a:rPr>
                        <a:t>%</a:t>
                      </a:r>
                      <a:endParaRPr sz="1200">
                        <a:solidFill>
                          <a:schemeClr val="lt2"/>
                        </a:solidFill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129" name="Google Shape;129;p25"/>
          <p:cNvGraphicFramePr/>
          <p:nvPr/>
        </p:nvGraphicFramePr>
        <p:xfrm>
          <a:off x="2752975" y="380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{9504C741-6040-46C6-B9AF-8483A1CD109A}</a:tableStyleId>
              </a:tblPr>
              <a:tblGrid>
                <a:gridCol w="1033575"/>
                <a:gridCol w="382850"/>
                <a:gridCol w="1094725"/>
                <a:gridCol w="11269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2"/>
                          </a:solidFill>
                        </a:rPr>
                        <a:t>Unit</a:t>
                      </a:r>
                      <a:endParaRPr sz="1200">
                        <a:solidFill>
                          <a:schemeClr val="lt2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2"/>
                          </a:solidFill>
                        </a:rPr>
                        <a:t>%</a:t>
                      </a:r>
                      <a:endParaRPr sz="1200">
                        <a:solidFill>
                          <a:schemeClr val="lt2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2"/>
                          </a:solidFill>
                        </a:rPr>
                        <a:t>22 Monthly</a:t>
                      </a:r>
                      <a:endParaRPr sz="1200">
                        <a:solidFill>
                          <a:schemeClr val="lt2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2"/>
                          </a:solidFill>
                        </a:rPr>
                        <a:t>23 Monthly</a:t>
                      </a:r>
                      <a:endParaRPr sz="1200">
                        <a:solidFill>
                          <a:schemeClr val="lt2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2"/>
                          </a:solidFill>
                        </a:rPr>
                        <a:t>#101 #201</a:t>
                      </a:r>
                      <a:endParaRPr sz="1200">
                        <a:solidFill>
                          <a:schemeClr val="lt2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2"/>
                          </a:solidFill>
                        </a:rPr>
                        <a:t>6</a:t>
                      </a:r>
                      <a:endParaRPr sz="1200">
                        <a:solidFill>
                          <a:schemeClr val="lt2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2"/>
                          </a:solidFill>
                        </a:rPr>
                        <a:t> $348.98</a:t>
                      </a:r>
                      <a:endParaRPr sz="1200">
                        <a:solidFill>
                          <a:schemeClr val="lt2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2"/>
                          </a:solidFill>
                        </a:rPr>
                        <a:t> $632.99</a:t>
                      </a:r>
                      <a:endParaRPr sz="1200">
                        <a:solidFill>
                          <a:schemeClr val="lt2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2"/>
                          </a:solidFill>
                        </a:rPr>
                        <a:t>#102 #202</a:t>
                      </a:r>
                      <a:endParaRPr sz="1200">
                        <a:solidFill>
                          <a:schemeClr val="lt2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2"/>
                          </a:solidFill>
                        </a:rPr>
                        <a:t>7</a:t>
                      </a:r>
                      <a:endParaRPr sz="1200">
                        <a:solidFill>
                          <a:schemeClr val="lt2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2"/>
                          </a:solidFill>
                        </a:rPr>
                        <a:t> $403.13</a:t>
                      </a:r>
                      <a:endParaRPr sz="1200">
                        <a:solidFill>
                          <a:schemeClr val="lt2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2"/>
                          </a:solidFill>
                        </a:rPr>
                        <a:t> $731.21</a:t>
                      </a:r>
                      <a:endParaRPr sz="1200">
                        <a:solidFill>
                          <a:schemeClr val="lt2"/>
                        </a:solidFill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Q&amp;A - Related to meeting topics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Open Forum - any concerns / comments / questions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