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fd24be4bd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fd24be4bd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875884d25d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875884d25d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875884d25d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875884d25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875884d25d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875884d25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875884d25d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875884d25d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875884d25d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875884d25d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875884d25d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875884d25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875884d25d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875884d25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875884d25d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875884d25d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875884d25d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875884d25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875884d25d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875884d25d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875884d25d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875884d25d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875884d25d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875884d25d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875884d25d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875884d25d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875884d25d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875884d25d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fd24be4bd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fd24be4bd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parkplacelynnwood.com" TargetMode="External"/><Relationship Id="rId4" Type="http://schemas.openxmlformats.org/officeDocument/2006/relationships/hyperlink" Target="http://hoainsights.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Park Place Homes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24.09.06 Board Meeting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Resources</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300" u="sng">
                <a:solidFill>
                  <a:schemeClr val="hlink"/>
                </a:solidFill>
                <a:hlinkClick r:id="rId3"/>
              </a:rPr>
              <a:t>parkplacelynnwood.com</a:t>
            </a:r>
            <a:r>
              <a:rPr b="1" lang="en" sz="2300"/>
              <a:t> - Please Subscribe!</a:t>
            </a:r>
            <a:endParaRPr b="1" sz="2300"/>
          </a:p>
          <a:p>
            <a:pPr indent="0" lvl="0" marL="0" rtl="0" algn="l">
              <a:spcBef>
                <a:spcPts val="1200"/>
              </a:spcBef>
              <a:spcAft>
                <a:spcPts val="1200"/>
              </a:spcAft>
              <a:buNone/>
            </a:pPr>
            <a:r>
              <a:rPr b="1" lang="en" sz="2300" u="sng">
                <a:solidFill>
                  <a:schemeClr val="hlink"/>
                </a:solidFill>
                <a:hlinkClick r:id="rId4"/>
              </a:rPr>
              <a:t>hoainsights.org</a:t>
            </a:r>
            <a:r>
              <a:rPr b="1" lang="en" sz="2300"/>
              <a:t> - Highly informative podcast</a:t>
            </a:r>
            <a:endParaRPr b="1" sz="2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Regular Meetings	</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6pm first Monday of each month</a:t>
            </a:r>
            <a:endParaRPr/>
          </a:p>
          <a:p>
            <a:pPr indent="-342900" lvl="0" marL="457200" rtl="0" algn="l">
              <a:spcBef>
                <a:spcPts val="0"/>
              </a:spcBef>
              <a:spcAft>
                <a:spcPts val="0"/>
              </a:spcAft>
              <a:buSzPts val="1800"/>
              <a:buChar char="●"/>
            </a:pPr>
            <a:r>
              <a:rPr lang="en"/>
              <a:t>Plan to have meeting packet 1 week prior to each meeting</a:t>
            </a:r>
            <a:endParaRPr/>
          </a:p>
          <a:p>
            <a:pPr indent="-342900" lvl="0" marL="457200" rtl="0" algn="l">
              <a:spcBef>
                <a:spcPts val="0"/>
              </a:spcBef>
              <a:spcAft>
                <a:spcPts val="0"/>
              </a:spcAft>
              <a:buSzPts val="1800"/>
              <a:buChar char="●"/>
            </a:pPr>
            <a:r>
              <a:rPr lang="en"/>
              <a:t>Plan to vote on quotes in each meeting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Dryer Vent Cleaning - $1149</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September 10th starting at 9am</a:t>
            </a:r>
            <a:endParaRPr/>
          </a:p>
          <a:p>
            <a:pPr indent="-342900" lvl="0" marL="457200" rtl="0" algn="l">
              <a:spcBef>
                <a:spcPts val="0"/>
              </a:spcBef>
              <a:spcAft>
                <a:spcPts val="0"/>
              </a:spcAft>
              <a:buSzPts val="1800"/>
              <a:buChar char="●"/>
            </a:pPr>
            <a:r>
              <a:rPr lang="en"/>
              <a:t>Unit access is NOT required</a:t>
            </a:r>
            <a:endParaRPr/>
          </a:p>
          <a:p>
            <a:pPr indent="-342900" lvl="0" marL="457200" rtl="0" algn="l">
              <a:spcBef>
                <a:spcPts val="0"/>
              </a:spcBef>
              <a:spcAft>
                <a:spcPts val="0"/>
              </a:spcAft>
              <a:buSzPts val="1800"/>
              <a:buChar char="●"/>
            </a:pPr>
            <a:r>
              <a:rPr lang="en"/>
              <a:t>Call them directly to schedule extra interior cleaning ($40) 425-398-5001</a:t>
            </a:r>
            <a:endParaRPr/>
          </a:p>
          <a:p>
            <a:pPr indent="-342900" lvl="0" marL="457200" rtl="0" algn="l">
              <a:spcBef>
                <a:spcPts val="0"/>
              </a:spcBef>
              <a:spcAft>
                <a:spcPts val="0"/>
              </a:spcAft>
              <a:buSzPts val="1800"/>
              <a:buChar char="●"/>
            </a:pPr>
            <a:r>
              <a:rPr lang="en"/>
              <a:t>Continuing existing vendor relationship, did high quality work previously.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Fence - $1680</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City of Lynnwood code enforcement didnt like our fence</a:t>
            </a:r>
            <a:endParaRPr/>
          </a:p>
          <a:p>
            <a:pPr indent="-342900" lvl="0" marL="457200" rtl="0" algn="l">
              <a:spcBef>
                <a:spcPts val="0"/>
              </a:spcBef>
              <a:spcAft>
                <a:spcPts val="0"/>
              </a:spcAft>
              <a:buSzPts val="1800"/>
              <a:buChar char="●"/>
            </a:pPr>
            <a:r>
              <a:rPr lang="en"/>
              <a:t>We fixed the portions of concern via Jack, our Nash “handyman”</a:t>
            </a:r>
            <a:endParaRPr/>
          </a:p>
          <a:p>
            <a:pPr indent="-342900" lvl="0" marL="457200" rtl="0" algn="l">
              <a:spcBef>
                <a:spcPts val="0"/>
              </a:spcBef>
              <a:spcAft>
                <a:spcPts val="0"/>
              </a:spcAft>
              <a:buSzPts val="1800"/>
              <a:buChar char="●"/>
            </a:pPr>
            <a:r>
              <a:rPr lang="en"/>
              <a:t>We opted to not replace the entire fence at this time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Pest Control -  VOTE</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We ask all residents to refrain from putting food outside. </a:t>
            </a:r>
            <a:endParaRPr b="1"/>
          </a:p>
          <a:p>
            <a:pPr indent="-342900" lvl="0" marL="457200" rtl="0" algn="l">
              <a:spcBef>
                <a:spcPts val="0"/>
              </a:spcBef>
              <a:spcAft>
                <a:spcPts val="0"/>
              </a:spcAft>
              <a:buSzPts val="1800"/>
              <a:buChar char="●"/>
            </a:pPr>
            <a:r>
              <a:rPr b="1" lang="en"/>
              <a:t>This has resulted in rats digging around the foundation of 19730.</a:t>
            </a:r>
            <a:endParaRPr b="1"/>
          </a:p>
          <a:p>
            <a:pPr indent="-342900" lvl="0" marL="457200" rtl="0" algn="l">
              <a:spcBef>
                <a:spcPts val="0"/>
              </a:spcBef>
              <a:spcAft>
                <a:spcPts val="0"/>
              </a:spcAft>
              <a:buSzPts val="1800"/>
              <a:buChar char="●"/>
            </a:pPr>
            <a:r>
              <a:rPr lang="en"/>
              <a:t>Quotes:</a:t>
            </a:r>
            <a:endParaRPr/>
          </a:p>
          <a:p>
            <a:pPr indent="-317500" lvl="1" marL="914400" rtl="0" algn="l">
              <a:spcBef>
                <a:spcPts val="0"/>
              </a:spcBef>
              <a:spcAft>
                <a:spcPts val="0"/>
              </a:spcAft>
              <a:buSzPts val="1400"/>
              <a:buChar char="○"/>
            </a:pPr>
            <a:r>
              <a:rPr lang="en"/>
              <a:t>Quote #1 ‘Parker Eco Pest Control’ $1322 Per Year ($330*4 quarters)</a:t>
            </a:r>
            <a:endParaRPr/>
          </a:p>
          <a:p>
            <a:pPr indent="-317500" lvl="1" marL="914400" rtl="0" algn="l">
              <a:spcBef>
                <a:spcPts val="0"/>
              </a:spcBef>
              <a:spcAft>
                <a:spcPts val="0"/>
              </a:spcAft>
              <a:buSzPts val="1400"/>
              <a:buChar char="○"/>
            </a:pPr>
            <a:r>
              <a:rPr lang="en"/>
              <a:t>Quote #2 ‘Eagle Pest Eliminators’ $2305 Per Year ($685 + ($135*12 months))</a:t>
            </a:r>
            <a:endParaRPr/>
          </a:p>
          <a:p>
            <a:pPr indent="-317500" lvl="1" marL="914400" rtl="0" algn="l">
              <a:spcBef>
                <a:spcPts val="0"/>
              </a:spcBef>
              <a:spcAft>
                <a:spcPts val="0"/>
              </a:spcAft>
              <a:buSzPts val="1400"/>
              <a:buChar char="○"/>
            </a:pPr>
            <a:r>
              <a:rPr lang="en"/>
              <a:t>Quote #3 ‘4 Seasons Pest Control’ $2,428 Per Year ($635.95 + ($447.93*4 quarters))</a:t>
            </a:r>
            <a:endParaRPr/>
          </a:p>
          <a:p>
            <a:pPr indent="0" lvl="0" marL="457200" rtl="0" algn="l">
              <a:spcBef>
                <a:spcPts val="1200"/>
              </a:spcBef>
              <a:spcAft>
                <a:spcPts val="1200"/>
              </a:spcAft>
              <a:buNone/>
            </a:pPr>
            <a:r>
              <a:rPr lang="en"/>
              <a:t>NOTE: Quote #3 was sent over in a service agreement after the meeting packet was transmitted, now including sales tax in the calculations.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Concrete - $3318</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Concrete </a:t>
            </a:r>
            <a:r>
              <a:rPr lang="en"/>
              <a:t>remediation</a:t>
            </a:r>
            <a:r>
              <a:rPr lang="en"/>
              <a:t> was budgeted for ‘24 and has been completed</a:t>
            </a:r>
            <a:endParaRPr/>
          </a:p>
          <a:p>
            <a:pPr indent="-342900" lvl="0" marL="457200" rtl="0" algn="l">
              <a:spcBef>
                <a:spcPts val="0"/>
              </a:spcBef>
              <a:spcAft>
                <a:spcPts val="0"/>
              </a:spcAft>
              <a:buSzPts val="1800"/>
              <a:buChar char="●"/>
            </a:pPr>
            <a:r>
              <a:rPr lang="en"/>
              <a:t>Pursued 3 quotes, one vendor opted to not bid</a:t>
            </a:r>
            <a:endParaRPr/>
          </a:p>
          <a:p>
            <a:pPr indent="-342900" lvl="0" marL="457200" rtl="0" algn="l">
              <a:spcBef>
                <a:spcPts val="0"/>
              </a:spcBef>
              <a:spcAft>
                <a:spcPts val="0"/>
              </a:spcAft>
              <a:buSzPts val="1800"/>
              <a:buChar char="●"/>
            </a:pPr>
            <a:r>
              <a:rPr lang="en"/>
              <a:t>Quotes</a:t>
            </a:r>
            <a:endParaRPr/>
          </a:p>
          <a:p>
            <a:pPr indent="-317500" lvl="1" marL="914400" rtl="0" algn="l">
              <a:spcBef>
                <a:spcPts val="0"/>
              </a:spcBef>
              <a:spcAft>
                <a:spcPts val="0"/>
              </a:spcAft>
              <a:buSzPts val="1400"/>
              <a:buChar char="○"/>
            </a:pPr>
            <a:r>
              <a:rPr lang="en"/>
              <a:t>Quote #1 H &amp; J $1205</a:t>
            </a:r>
            <a:endParaRPr/>
          </a:p>
          <a:p>
            <a:pPr indent="-317500" lvl="1" marL="914400" rtl="0" algn="l">
              <a:spcBef>
                <a:spcPts val="0"/>
              </a:spcBef>
              <a:spcAft>
                <a:spcPts val="0"/>
              </a:spcAft>
              <a:buSzPts val="1400"/>
              <a:buChar char="○"/>
            </a:pPr>
            <a:r>
              <a:rPr lang="en"/>
              <a:t>Quote #2 Jireh Asphalt &amp; Concrete $3318</a:t>
            </a:r>
            <a:endParaRPr/>
          </a:p>
          <a:p>
            <a:pPr indent="-342900" lvl="0" marL="457200" rtl="0" algn="l">
              <a:spcBef>
                <a:spcPts val="0"/>
              </a:spcBef>
              <a:spcAft>
                <a:spcPts val="0"/>
              </a:spcAft>
              <a:buSzPts val="1800"/>
              <a:buChar char="●"/>
            </a:pPr>
            <a:r>
              <a:rPr lang="en"/>
              <a:t>Opted for </a:t>
            </a:r>
            <a:r>
              <a:rPr lang="en"/>
              <a:t>specialist</a:t>
            </a:r>
            <a:r>
              <a:rPr lang="en"/>
              <a:t> company vs cheaper generalist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Snow - VOTE</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Full details of proposal in meeting packet</a:t>
            </a:r>
            <a:endParaRPr/>
          </a:p>
          <a:p>
            <a:pPr indent="-342900" lvl="0" marL="457200" rtl="0" algn="l">
              <a:spcBef>
                <a:spcPts val="0"/>
              </a:spcBef>
              <a:spcAft>
                <a:spcPts val="0"/>
              </a:spcAft>
              <a:buSzPts val="1800"/>
              <a:buChar char="●"/>
            </a:pPr>
            <a:r>
              <a:rPr lang="en"/>
              <a:t>Prior snow mitigation has proven problematic to forecast</a:t>
            </a:r>
            <a:endParaRPr/>
          </a:p>
          <a:p>
            <a:pPr indent="-342900" lvl="0" marL="457200" rtl="0" algn="l">
              <a:spcBef>
                <a:spcPts val="0"/>
              </a:spcBef>
              <a:spcAft>
                <a:spcPts val="0"/>
              </a:spcAft>
              <a:buSzPts val="1800"/>
              <a:buChar char="●"/>
            </a:pPr>
            <a:r>
              <a:rPr lang="en"/>
              <a:t>To control costs we propose </a:t>
            </a:r>
            <a:endParaRPr/>
          </a:p>
          <a:p>
            <a:pPr indent="-317500" lvl="1" marL="914400" rtl="0" algn="l">
              <a:spcBef>
                <a:spcPts val="0"/>
              </a:spcBef>
              <a:spcAft>
                <a:spcPts val="0"/>
              </a:spcAft>
              <a:buSzPts val="1400"/>
              <a:buChar char="○"/>
            </a:pPr>
            <a:r>
              <a:rPr lang="en"/>
              <a:t>A “pay per plow” service ~$800 per</a:t>
            </a:r>
            <a:endParaRPr/>
          </a:p>
          <a:p>
            <a:pPr indent="-317500" lvl="1" marL="914400" rtl="0" algn="l">
              <a:spcBef>
                <a:spcPts val="0"/>
              </a:spcBef>
              <a:spcAft>
                <a:spcPts val="0"/>
              </a:spcAft>
              <a:buSzPts val="1400"/>
              <a:buChar char="○"/>
            </a:pPr>
            <a:r>
              <a:rPr lang="en"/>
              <a:t>Purchasing a Snow blower ~$1300</a:t>
            </a:r>
            <a:endParaRPr/>
          </a:p>
          <a:p>
            <a:pPr indent="-317500" lvl="1" marL="914400" rtl="0" algn="l">
              <a:spcBef>
                <a:spcPts val="0"/>
              </a:spcBef>
              <a:spcAft>
                <a:spcPts val="0"/>
              </a:spcAft>
              <a:buSzPts val="1400"/>
              <a:buChar char="○"/>
            </a:pPr>
            <a:r>
              <a:rPr lang="en"/>
              <a:t>Purchasing a wheeled salt spreader ~$280</a:t>
            </a:r>
            <a:endParaRPr/>
          </a:p>
          <a:p>
            <a:pPr indent="-317500" lvl="1" marL="914400" rtl="0" algn="l">
              <a:spcBef>
                <a:spcPts val="0"/>
              </a:spcBef>
              <a:spcAft>
                <a:spcPts val="0"/>
              </a:spcAft>
              <a:buSzPts val="1400"/>
              <a:buChar char="○"/>
            </a:pPr>
            <a:r>
              <a:rPr lang="en"/>
              <a:t>Purchasing a pallet of ice melt ~$650</a:t>
            </a:r>
            <a:endParaRPr/>
          </a:p>
          <a:p>
            <a:pPr indent="-342900" lvl="0" marL="457200" rtl="0" algn="l">
              <a:spcBef>
                <a:spcPts val="0"/>
              </a:spcBef>
              <a:spcAft>
                <a:spcPts val="0"/>
              </a:spcAft>
              <a:buSzPts val="1800"/>
              <a:buChar char="●"/>
            </a:pPr>
            <a:r>
              <a:rPr b="1" lang="en"/>
              <a:t>Proposal is </a:t>
            </a:r>
            <a:r>
              <a:rPr b="1" lang="en"/>
              <a:t>to authorize up to $2750 in reserve spending for above equipment to account for sales tax and price variance.</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Reserve Study</a:t>
            </a:r>
            <a:endParaRPr/>
          </a:p>
        </p:txBody>
      </p:sp>
      <p:sp>
        <p:nvSpPr>
          <p:cNvPr id="103" name="Google Shape;10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5.2% funded</a:t>
            </a:r>
            <a:endParaRPr/>
          </a:p>
          <a:p>
            <a:pPr indent="-342900" lvl="0" marL="457200" rtl="0" algn="l">
              <a:spcBef>
                <a:spcPts val="0"/>
              </a:spcBef>
              <a:spcAft>
                <a:spcPts val="0"/>
              </a:spcAft>
              <a:buSzPts val="1800"/>
              <a:buChar char="●"/>
            </a:pPr>
            <a:r>
              <a:rPr lang="en"/>
              <a:t>Next year’s will have new data with 19730 roof</a:t>
            </a:r>
            <a:endParaRPr/>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Envelope Inspection - $6250</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Inspection completed, full report in meeting packet.</a:t>
            </a:r>
            <a:endParaRPr/>
          </a:p>
          <a:p>
            <a:pPr indent="-342900" lvl="0" marL="457200" rtl="0" algn="l">
              <a:spcBef>
                <a:spcPts val="0"/>
              </a:spcBef>
              <a:spcAft>
                <a:spcPts val="0"/>
              </a:spcAft>
              <a:buSzPts val="1800"/>
              <a:buChar char="●"/>
            </a:pPr>
            <a:r>
              <a:rPr lang="en"/>
              <a:t>Immediate need to replace all roofs</a:t>
            </a:r>
            <a:endParaRPr/>
          </a:p>
          <a:p>
            <a:pPr indent="-342900" lvl="0" marL="457200" rtl="0" algn="l">
              <a:spcBef>
                <a:spcPts val="0"/>
              </a:spcBef>
              <a:spcAft>
                <a:spcPts val="0"/>
              </a:spcAft>
              <a:buSzPts val="1800"/>
              <a:buChar char="●"/>
            </a:pPr>
            <a:r>
              <a:rPr lang="en"/>
              <a:t>Need to replace majority of common areas: siding / porches / doors / windows</a:t>
            </a:r>
            <a:endParaRPr/>
          </a:p>
          <a:p>
            <a:pPr indent="0" lvl="0" marL="0" rtl="0" algn="l">
              <a:spcBef>
                <a:spcPts val="12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Litigation</a:t>
            </a:r>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We completed a recent detailed building envelope inspection. We believe there is an immediate need to replace and remediate all roofs.</a:t>
            </a:r>
            <a:endParaRPr/>
          </a:p>
          <a:p>
            <a:pPr indent="-325755" lvl="0" marL="457200" rtl="0" algn="l">
              <a:spcBef>
                <a:spcPts val="0"/>
              </a:spcBef>
              <a:spcAft>
                <a:spcPts val="0"/>
              </a:spcAft>
              <a:buSzPct val="100000"/>
              <a:buChar char="●"/>
            </a:pPr>
            <a:r>
              <a:rPr lang="en"/>
              <a:t>Beyond the immediate roof need, the report found hidden damage to exterior wall sheathing and framing.  </a:t>
            </a:r>
            <a:endParaRPr/>
          </a:p>
          <a:p>
            <a:pPr indent="-325755" lvl="0" marL="457200" rtl="0" algn="l">
              <a:spcBef>
                <a:spcPts val="0"/>
              </a:spcBef>
              <a:spcAft>
                <a:spcPts val="0"/>
              </a:spcAft>
              <a:buSzPct val="100000"/>
              <a:buChar char="●"/>
            </a:pPr>
            <a:r>
              <a:rPr lang="en"/>
              <a:t>We have previously assessed for the replacement of the 19730 roof.</a:t>
            </a:r>
            <a:endParaRPr/>
          </a:p>
          <a:p>
            <a:pPr indent="-325755" lvl="0" marL="457200" rtl="0" algn="l">
              <a:spcBef>
                <a:spcPts val="0"/>
              </a:spcBef>
              <a:spcAft>
                <a:spcPts val="0"/>
              </a:spcAft>
              <a:buSzPct val="100000"/>
              <a:buChar char="●"/>
            </a:pPr>
            <a:r>
              <a:rPr lang="en"/>
              <a:t>We have partnered with Stein, Sudweeks &amp; Stein to pursue a wind driven rain claim against our old insurance policies.</a:t>
            </a:r>
            <a:endParaRPr/>
          </a:p>
          <a:p>
            <a:pPr indent="-325755" lvl="0" marL="457200" rtl="0" algn="l">
              <a:spcBef>
                <a:spcPts val="0"/>
              </a:spcBef>
              <a:spcAft>
                <a:spcPts val="0"/>
              </a:spcAft>
              <a:buSzPct val="100000"/>
              <a:buChar char="●"/>
            </a:pPr>
            <a:r>
              <a:rPr lang="en"/>
              <a:t>Our current insurance is now Farmers insurance</a:t>
            </a:r>
            <a:endParaRPr/>
          </a:p>
          <a:p>
            <a:pPr indent="-325755" lvl="0" marL="457200" rtl="0" algn="l">
              <a:spcBef>
                <a:spcPts val="0"/>
              </a:spcBef>
              <a:spcAft>
                <a:spcPts val="0"/>
              </a:spcAft>
              <a:buSzPct val="100000"/>
              <a:buChar char="●"/>
            </a:pPr>
            <a:r>
              <a:rPr lang="en"/>
              <a:t>Now that claims are in motion, we are moving to get the 19730 roof replaced in concert with the insurance claims in hopes to recoup costs of repairing hidden damage to said roof upon settlement. </a:t>
            </a:r>
            <a:r>
              <a:rPr b="1" lang="en"/>
              <a:t>This is why we haven't been moving on the roof thus far.</a:t>
            </a:r>
            <a:endParaRPr b="1"/>
          </a:p>
          <a:p>
            <a:pPr indent="-325755" lvl="0" marL="457200" rtl="0" algn="l">
              <a:spcBef>
                <a:spcPts val="0"/>
              </a:spcBef>
              <a:spcAft>
                <a:spcPts val="0"/>
              </a:spcAft>
              <a:buSzPct val="100000"/>
              <a:buChar char="●"/>
            </a:pPr>
            <a:r>
              <a:rPr lang="en"/>
              <a:t>This insurance claim process will likely take 1 to 2 years to complete</a:t>
            </a:r>
            <a:endParaRPr/>
          </a:p>
          <a:p>
            <a:pPr indent="-325755" lvl="0" marL="457200" rtl="0" algn="l">
              <a:spcBef>
                <a:spcPts val="0"/>
              </a:spcBef>
              <a:spcAft>
                <a:spcPts val="0"/>
              </a:spcAft>
              <a:buSzPct val="100000"/>
              <a:buChar char="●"/>
            </a:pPr>
            <a:r>
              <a:rPr lang="en"/>
              <a:t>Our relationship with Stein, Sudweeks &amp; Stein is on a contingent basis where they take 33% of any income from litigation.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Insurance - Farmers - $9016</a:t>
            </a:r>
            <a:endParaRPr/>
          </a:p>
        </p:txBody>
      </p:sp>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As per above slide, Farmers is now our insurance carrier. </a:t>
            </a:r>
            <a:endParaRPr/>
          </a:p>
          <a:p>
            <a:pPr indent="-342900" lvl="0" marL="457200" rtl="0" algn="l">
              <a:spcBef>
                <a:spcPts val="0"/>
              </a:spcBef>
              <a:spcAft>
                <a:spcPts val="0"/>
              </a:spcAft>
              <a:buSzPts val="1800"/>
              <a:buChar char="●"/>
            </a:pPr>
            <a:r>
              <a:rPr lang="en"/>
              <a:t>Quotes</a:t>
            </a:r>
            <a:endParaRPr/>
          </a:p>
          <a:p>
            <a:pPr indent="-317500" lvl="1" marL="914400" rtl="0" algn="l">
              <a:spcBef>
                <a:spcPts val="0"/>
              </a:spcBef>
              <a:spcAft>
                <a:spcPts val="0"/>
              </a:spcAft>
              <a:buSzPts val="1400"/>
              <a:buChar char="○"/>
            </a:pPr>
            <a:r>
              <a:rPr lang="en"/>
              <a:t>American Family - $10,609.00</a:t>
            </a:r>
            <a:endParaRPr/>
          </a:p>
          <a:p>
            <a:pPr indent="-317500" lvl="1" marL="914400" rtl="0" algn="l">
              <a:spcBef>
                <a:spcPts val="0"/>
              </a:spcBef>
              <a:spcAft>
                <a:spcPts val="0"/>
              </a:spcAft>
              <a:buSzPts val="1400"/>
              <a:buChar char="○"/>
            </a:pPr>
            <a:r>
              <a:rPr lang="en"/>
              <a:t>Farmers - $8,518 plus Umbrella policy additional 1M over and above the coverage of liability @ $498.00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Roof - VOTE</a:t>
            </a:r>
            <a:endParaRPr/>
          </a:p>
        </p:txBody>
      </p:sp>
      <p:sp>
        <p:nvSpPr>
          <p:cNvPr id="127" name="Google Shape;12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Assessed $36k</a:t>
            </a:r>
            <a:endParaRPr/>
          </a:p>
          <a:p>
            <a:pPr indent="-342900" lvl="0" marL="457200" rtl="0" algn="l">
              <a:spcBef>
                <a:spcPts val="0"/>
              </a:spcBef>
              <a:spcAft>
                <a:spcPts val="0"/>
              </a:spcAft>
              <a:buSzPts val="1800"/>
              <a:buChar char="●"/>
            </a:pPr>
            <a:r>
              <a:rPr lang="en"/>
              <a:t>Scope:</a:t>
            </a:r>
            <a:endParaRPr/>
          </a:p>
          <a:p>
            <a:pPr indent="-317500" lvl="1" marL="914400" rtl="0" algn="l">
              <a:spcBef>
                <a:spcPts val="0"/>
              </a:spcBef>
              <a:spcAft>
                <a:spcPts val="0"/>
              </a:spcAft>
              <a:buSzPts val="1400"/>
              <a:buChar char="○"/>
            </a:pPr>
            <a:r>
              <a:rPr lang="en"/>
              <a:t>Roof</a:t>
            </a:r>
            <a:endParaRPr/>
          </a:p>
          <a:p>
            <a:pPr indent="-317500" lvl="1" marL="914400" rtl="0" algn="l">
              <a:spcBef>
                <a:spcPts val="0"/>
              </a:spcBef>
              <a:spcAft>
                <a:spcPts val="0"/>
              </a:spcAft>
              <a:buSzPts val="1400"/>
              <a:buChar char="○"/>
            </a:pPr>
            <a:r>
              <a:rPr lang="en"/>
              <a:t>6 inch gutters</a:t>
            </a:r>
            <a:endParaRPr/>
          </a:p>
          <a:p>
            <a:pPr indent="-317500" lvl="1" marL="914400" rtl="0" algn="l">
              <a:spcBef>
                <a:spcPts val="0"/>
              </a:spcBef>
              <a:spcAft>
                <a:spcPts val="0"/>
              </a:spcAft>
              <a:buSzPts val="1400"/>
              <a:buChar char="○"/>
            </a:pPr>
            <a:r>
              <a:rPr lang="en"/>
              <a:t>Skylight</a:t>
            </a:r>
            <a:endParaRPr/>
          </a:p>
          <a:p>
            <a:pPr indent="-317500" lvl="1" marL="914400" rtl="0" algn="l">
              <a:spcBef>
                <a:spcPts val="0"/>
              </a:spcBef>
              <a:spcAft>
                <a:spcPts val="0"/>
              </a:spcAft>
              <a:buSzPts val="1400"/>
              <a:buChar char="○"/>
            </a:pPr>
            <a:r>
              <a:rPr lang="en"/>
              <a:t>Insulation replacement</a:t>
            </a:r>
            <a:endParaRPr/>
          </a:p>
          <a:p>
            <a:pPr indent="-317500" lvl="1" marL="914400" rtl="0" algn="l">
              <a:spcBef>
                <a:spcPts val="0"/>
              </a:spcBef>
              <a:spcAft>
                <a:spcPts val="0"/>
              </a:spcAft>
              <a:buSzPts val="1400"/>
              <a:buChar char="○"/>
            </a:pPr>
            <a:r>
              <a:rPr lang="en"/>
              <a:t>Flashing replacement</a:t>
            </a:r>
            <a:endParaRPr/>
          </a:p>
          <a:p>
            <a:pPr indent="-317500" lvl="1" marL="914400" rtl="0" algn="l">
              <a:spcBef>
                <a:spcPts val="0"/>
              </a:spcBef>
              <a:spcAft>
                <a:spcPts val="0"/>
              </a:spcAft>
              <a:buSzPts val="1400"/>
              <a:buChar char="○"/>
            </a:pPr>
            <a:r>
              <a:rPr lang="en"/>
              <a:t>Ventilation replacement</a:t>
            </a:r>
            <a:endParaRPr/>
          </a:p>
          <a:p>
            <a:pPr indent="-317500" lvl="1" marL="914400" rtl="0" algn="l">
              <a:spcBef>
                <a:spcPts val="0"/>
              </a:spcBef>
              <a:spcAft>
                <a:spcPts val="0"/>
              </a:spcAft>
              <a:buSzPts val="1400"/>
              <a:buChar char="○"/>
            </a:pPr>
            <a:r>
              <a:rPr lang="en"/>
              <a:t>Microbial growth remediation </a:t>
            </a:r>
            <a:r>
              <a:rPr lang="en"/>
              <a:t>where</a:t>
            </a:r>
            <a:r>
              <a:rPr lang="en"/>
              <a:t> applicable</a:t>
            </a:r>
            <a:endParaRPr/>
          </a:p>
          <a:p>
            <a:pPr indent="-342900" lvl="0" marL="457200" rtl="0" algn="l">
              <a:spcBef>
                <a:spcPts val="0"/>
              </a:spcBef>
              <a:spcAft>
                <a:spcPts val="0"/>
              </a:spcAft>
              <a:buSzPts val="1800"/>
              <a:buChar char="●"/>
            </a:pPr>
            <a:r>
              <a:rPr lang="en"/>
              <a:t>Quotes:</a:t>
            </a:r>
            <a:endParaRPr/>
          </a:p>
          <a:p>
            <a:pPr indent="-317500" lvl="1" marL="914400" rtl="0" algn="l">
              <a:spcBef>
                <a:spcPts val="0"/>
              </a:spcBef>
              <a:spcAft>
                <a:spcPts val="0"/>
              </a:spcAft>
              <a:buSzPts val="1400"/>
              <a:buChar char="○"/>
            </a:pPr>
            <a:r>
              <a:rPr lang="en"/>
              <a:t>Quote #1 ‘KSR Roofing’ $33,925 + tax (skylights </a:t>
            </a:r>
            <a:r>
              <a:rPr lang="en"/>
              <a:t>separate</a:t>
            </a:r>
            <a:r>
              <a:rPr lang="en"/>
              <a:t>)</a:t>
            </a:r>
            <a:endParaRPr/>
          </a:p>
          <a:p>
            <a:pPr indent="-317500" lvl="1" marL="914400" rtl="0" algn="l">
              <a:spcBef>
                <a:spcPts val="0"/>
              </a:spcBef>
              <a:spcAft>
                <a:spcPts val="0"/>
              </a:spcAft>
              <a:buSzPts val="1400"/>
              <a:buChar char="○"/>
            </a:pPr>
            <a:r>
              <a:rPr lang="en"/>
              <a:t>Quote #2 ‘State Roofing’ $</a:t>
            </a:r>
            <a:r>
              <a:rPr lang="en"/>
              <a:t>35,063</a:t>
            </a:r>
            <a:r>
              <a:rPr lang="en"/>
              <a:t> + tax (does not include insulation)</a:t>
            </a:r>
            <a:endParaRPr/>
          </a:p>
          <a:p>
            <a:pPr indent="-317500" lvl="1" marL="914400" rtl="0" algn="l">
              <a:spcBef>
                <a:spcPts val="0"/>
              </a:spcBef>
              <a:spcAft>
                <a:spcPts val="0"/>
              </a:spcAft>
              <a:buSzPts val="1400"/>
              <a:buChar char="○"/>
            </a:pPr>
            <a:r>
              <a:rPr lang="en"/>
              <a:t>Quote #3 ‘James King’ $19,632 + tax (unfinalized quote, no gutters skylight, or insulation)</a:t>
            </a:r>
            <a:endParaRPr/>
          </a:p>
          <a:p>
            <a:pPr indent="-317500" lvl="1" marL="914400" rtl="0" algn="l">
              <a:spcBef>
                <a:spcPts val="0"/>
              </a:spcBef>
              <a:spcAft>
                <a:spcPts val="0"/>
              </a:spcAft>
              <a:buSzPts val="1400"/>
              <a:buChar char="○"/>
            </a:pPr>
            <a:r>
              <a:rPr lang="en"/>
              <a:t>James King &amp; State will not handle insulation.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Basement</a:t>
            </a:r>
            <a:endParaRPr/>
          </a:p>
        </p:txBody>
      </p:sp>
      <p:sp>
        <p:nvSpPr>
          <p:cNvPr id="133" name="Google Shape;133;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Quote from Jack $4880</a:t>
            </a:r>
            <a:endParaRPr/>
          </a:p>
          <a:p>
            <a:pPr indent="-342900" lvl="0" marL="457200" rtl="0" algn="l">
              <a:spcBef>
                <a:spcPts val="0"/>
              </a:spcBef>
              <a:spcAft>
                <a:spcPts val="0"/>
              </a:spcAft>
              <a:buSzPts val="1800"/>
              <a:buChar char="●"/>
            </a:pPr>
            <a:r>
              <a:rPr lang="en"/>
              <a:t>Basement will be a line item on a budget ‘25 </a:t>
            </a:r>
            <a:r>
              <a:rPr lang="en"/>
              <a:t>variant</a:t>
            </a:r>
            <a:r>
              <a:rPr lang="en"/>
              <a:t> to vote in annual meeting</a:t>
            </a:r>
            <a:endParaRPr/>
          </a:p>
          <a:p>
            <a:pPr indent="-342900" lvl="0" marL="457200" rtl="0" algn="l">
              <a:spcBef>
                <a:spcPts val="0"/>
              </a:spcBef>
              <a:spcAft>
                <a:spcPts val="0"/>
              </a:spcAft>
              <a:buSzPts val="1800"/>
              <a:buChar char="●"/>
            </a:pPr>
            <a:r>
              <a:rPr lang="en"/>
              <a:t>Quote was not available at time of meeting packet, will be posted on site.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Future Plans</a:t>
            </a:r>
            <a:endParaRPr/>
          </a:p>
        </p:txBody>
      </p:sp>
      <p:sp>
        <p:nvSpPr>
          <p:cNvPr id="139" name="Google Shape;139;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We know we need to replace the majority of our exterior surfaces</a:t>
            </a:r>
            <a:endParaRPr/>
          </a:p>
          <a:p>
            <a:pPr indent="-342900" lvl="0" marL="457200" rtl="0" algn="l">
              <a:spcBef>
                <a:spcPts val="0"/>
              </a:spcBef>
              <a:spcAft>
                <a:spcPts val="0"/>
              </a:spcAft>
              <a:buSzPts val="1800"/>
              <a:buChar char="●"/>
            </a:pPr>
            <a:r>
              <a:rPr lang="en"/>
              <a:t>Post litigation we plan to obtain an engineering budget</a:t>
            </a:r>
            <a:endParaRPr/>
          </a:p>
          <a:p>
            <a:pPr indent="-342900" lvl="0" marL="457200" rtl="0" algn="l">
              <a:spcBef>
                <a:spcPts val="0"/>
              </a:spcBef>
              <a:spcAft>
                <a:spcPts val="0"/>
              </a:spcAft>
              <a:buSzPts val="1800"/>
              <a:buChar char="●"/>
            </a:pPr>
            <a:r>
              <a:rPr lang="en"/>
              <a:t>With said budget, an association loan will be obtained</a:t>
            </a:r>
            <a:endParaRPr/>
          </a:p>
          <a:p>
            <a:pPr indent="-342900" lvl="0" marL="457200" rtl="0" algn="l">
              <a:spcBef>
                <a:spcPts val="0"/>
              </a:spcBef>
              <a:spcAft>
                <a:spcPts val="0"/>
              </a:spcAft>
              <a:buSzPts val="1800"/>
              <a:buChar char="●"/>
            </a:pPr>
            <a:r>
              <a:rPr lang="en"/>
              <a:t>The loan will be backed by an </a:t>
            </a:r>
            <a:r>
              <a:rPr lang="en"/>
              <a:t>assessment</a:t>
            </a:r>
            <a:r>
              <a:rPr lang="en"/>
              <a:t> which will be spread over the length of the loan</a:t>
            </a:r>
            <a:endParaRPr/>
          </a:p>
          <a:p>
            <a:pPr indent="-342900" lvl="0" marL="457200" rtl="0" algn="l">
              <a:spcBef>
                <a:spcPts val="0"/>
              </a:spcBef>
              <a:spcAft>
                <a:spcPts val="0"/>
              </a:spcAft>
              <a:buSzPts val="1800"/>
              <a:buChar char="●"/>
            </a:pPr>
            <a:r>
              <a:rPr lang="en"/>
              <a:t>The loan will fund replacing our common areas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Fire vs Smoke Sensors</a:t>
            </a:r>
            <a:endParaRPr/>
          </a:p>
        </p:txBody>
      </p:sp>
      <p:sp>
        <p:nvSpPr>
          <p:cNvPr id="145" name="Google Shape;145;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        Fire Sensor                          Fire Alarm Siren                    Smoke Detector</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b="1" lang="en"/>
              <a:t>!!!Smoke Detectors have a 10 year lifespan!!!</a:t>
            </a:r>
            <a:endParaRPr b="1"/>
          </a:p>
        </p:txBody>
      </p:sp>
      <p:pic>
        <p:nvPicPr>
          <p:cNvPr id="146" name="Google Shape;146;p28"/>
          <p:cNvPicPr preferRelativeResize="0"/>
          <p:nvPr/>
        </p:nvPicPr>
        <p:blipFill>
          <a:blip r:embed="rId3">
            <a:alphaModFix/>
          </a:blip>
          <a:stretch>
            <a:fillRect/>
          </a:stretch>
        </p:blipFill>
        <p:spPr>
          <a:xfrm>
            <a:off x="3776663" y="1989125"/>
            <a:ext cx="1590675" cy="1743075"/>
          </a:xfrm>
          <a:prstGeom prst="rect">
            <a:avLst/>
          </a:prstGeom>
          <a:noFill/>
          <a:ln>
            <a:noFill/>
          </a:ln>
        </p:spPr>
      </p:pic>
      <p:pic>
        <p:nvPicPr>
          <p:cNvPr id="147" name="Google Shape;147;p28"/>
          <p:cNvPicPr preferRelativeResize="0"/>
          <p:nvPr/>
        </p:nvPicPr>
        <p:blipFill>
          <a:blip r:embed="rId4">
            <a:alphaModFix/>
          </a:blip>
          <a:stretch>
            <a:fillRect/>
          </a:stretch>
        </p:blipFill>
        <p:spPr>
          <a:xfrm>
            <a:off x="360600" y="1998650"/>
            <a:ext cx="2514600" cy="1724025"/>
          </a:xfrm>
          <a:prstGeom prst="rect">
            <a:avLst/>
          </a:prstGeom>
          <a:noFill/>
          <a:ln>
            <a:noFill/>
          </a:ln>
        </p:spPr>
      </p:pic>
      <p:pic>
        <p:nvPicPr>
          <p:cNvPr id="148" name="Google Shape;148;p28"/>
          <p:cNvPicPr preferRelativeResize="0"/>
          <p:nvPr/>
        </p:nvPicPr>
        <p:blipFill>
          <a:blip r:embed="rId5">
            <a:alphaModFix/>
          </a:blip>
          <a:stretch>
            <a:fillRect/>
          </a:stretch>
        </p:blipFill>
        <p:spPr>
          <a:xfrm>
            <a:off x="6268825" y="1817688"/>
            <a:ext cx="2533650" cy="20859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Final Notes</a:t>
            </a:r>
            <a:endParaRPr/>
          </a:p>
        </p:txBody>
      </p:sp>
      <p:sp>
        <p:nvSpPr>
          <p:cNvPr id="154" name="Google Shape;154;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Parking - Report people using your spot, board is not actively policing it!</a:t>
            </a:r>
            <a:endParaRPr/>
          </a:p>
          <a:p>
            <a:pPr indent="-342900" lvl="0" marL="457200" rtl="0" algn="l">
              <a:spcBef>
                <a:spcPts val="0"/>
              </a:spcBef>
              <a:spcAft>
                <a:spcPts val="0"/>
              </a:spcAft>
              <a:buSzPts val="1800"/>
              <a:buChar char="●"/>
            </a:pPr>
            <a:r>
              <a:rPr lang="en"/>
              <a:t>Plumbing - Pursuing quotes for rebuilding drainage in 19730, no timeframe.</a:t>
            </a:r>
            <a:endParaRPr/>
          </a:p>
          <a:p>
            <a:pPr indent="-342900" lvl="0" marL="457200" rtl="0" algn="l">
              <a:spcBef>
                <a:spcPts val="0"/>
              </a:spcBef>
              <a:spcAft>
                <a:spcPts val="0"/>
              </a:spcAft>
              <a:buSzPts val="1800"/>
              <a:buChar char="●"/>
            </a:pPr>
            <a:r>
              <a:rPr lang="en"/>
              <a:t>19730 Building Light - Pursuing w/ Jack</a:t>
            </a:r>
            <a:endParaRPr/>
          </a:p>
          <a:p>
            <a:pPr indent="-342900" lvl="0" marL="457200" rtl="0" algn="l">
              <a:spcBef>
                <a:spcPts val="0"/>
              </a:spcBef>
              <a:spcAft>
                <a:spcPts val="0"/>
              </a:spcAft>
              <a:buSzPts val="1800"/>
              <a:buChar char="●"/>
            </a:pPr>
            <a:r>
              <a:rPr lang="en"/>
              <a:t>Irrigation - one zone of 3 turned off, needs </a:t>
            </a:r>
            <a:r>
              <a:rPr lang="en"/>
              <a:t>maintenance</a:t>
            </a:r>
            <a:r>
              <a:rPr lang="en"/>
              <a:t> </a:t>
            </a:r>
            <a:endParaRPr/>
          </a:p>
          <a:p>
            <a:pPr indent="-342900" lvl="0" marL="457200" rtl="0" algn="l">
              <a:spcBef>
                <a:spcPts val="0"/>
              </a:spcBef>
              <a:spcAft>
                <a:spcPts val="0"/>
              </a:spcAft>
              <a:buSzPts val="1800"/>
              <a:buChar char="●"/>
            </a:pPr>
            <a:r>
              <a:rPr lang="en"/>
              <a:t>Staggering Board Terms</a:t>
            </a:r>
            <a:endParaRPr/>
          </a:p>
          <a:p>
            <a:pPr indent="-342900" lvl="0" marL="457200" rtl="0" algn="l">
              <a:spcBef>
                <a:spcPts val="0"/>
              </a:spcBef>
              <a:spcAft>
                <a:spcPts val="0"/>
              </a:spcAft>
              <a:buSzPts val="1800"/>
              <a:buChar char="●"/>
            </a:pPr>
            <a:r>
              <a:rPr lang="en"/>
              <a:t>If you see something, say something! </a:t>
            </a:r>
            <a:endParaRPr/>
          </a:p>
          <a:p>
            <a:pPr indent="0" lvl="0" marL="45720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